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36" r:id="rId2"/>
    <p:sldId id="343" r:id="rId3"/>
    <p:sldId id="337" r:id="rId4"/>
    <p:sldId id="338" r:id="rId5"/>
    <p:sldId id="339" r:id="rId6"/>
    <p:sldId id="340" r:id="rId7"/>
    <p:sldId id="341" r:id="rId8"/>
    <p:sldId id="342" r:id="rId9"/>
    <p:sldId id="344" r:id="rId10"/>
    <p:sldId id="345" r:id="rId11"/>
    <p:sldId id="346" r:id="rId12"/>
    <p:sldId id="347" r:id="rId13"/>
    <p:sldId id="348" r:id="rId14"/>
    <p:sldId id="349" r:id="rId15"/>
    <p:sldId id="350" r:id="rId16"/>
    <p:sldId id="351" r:id="rId17"/>
    <p:sldId id="268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3" autoAdjust="0"/>
    <p:restoredTop sz="94660"/>
  </p:normalViewPr>
  <p:slideViewPr>
    <p:cSldViewPr>
      <p:cViewPr varScale="1">
        <p:scale>
          <a:sx n="69" d="100"/>
          <a:sy n="69" d="100"/>
        </p:scale>
        <p:origin x="149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E265500-9785-41C4-9C39-E2FCF8479BE4}" type="datetimeFigureOut">
              <a:rPr lang="en-US"/>
              <a:pPr>
                <a:defRPr/>
              </a:pPr>
              <a:t>6/8/2020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678D850-D37E-4018-9A1E-A43CB7AAC5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22022-9C3A-4293-B098-710ACC7EF59D}" type="datetimeFigureOut">
              <a:rPr lang="en-US"/>
              <a:pPr>
                <a:defRPr/>
              </a:pPr>
              <a:t>6/8/2020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A2B48-4D68-43B0-82E8-006D9EE1A6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63457-C1DD-4DBA-BCF9-97055ADA2C72}" type="datetimeFigureOut">
              <a:rPr lang="en-US"/>
              <a:pPr>
                <a:defRPr/>
              </a:pPr>
              <a:t>6/8/2020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866E3-3032-4A19-80F3-CA63C9812E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F9C45-BC98-470B-8583-27B948F74213}" type="datetimeFigureOut">
              <a:rPr lang="en-US"/>
              <a:pPr>
                <a:defRPr/>
              </a:pPr>
              <a:t>6/8/2020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05F40-2A85-4347-BCDC-A44E1CDBC0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5AFCD-9B16-4C67-B0D4-F7E6DD57DE1C}" type="datetimeFigureOut">
              <a:rPr lang="en-US"/>
              <a:pPr>
                <a:defRPr/>
              </a:pPr>
              <a:t>6/8/2020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4DEEB-8728-4816-9802-223F99CB89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00AC3-73F5-4902-8C28-BC701D6E2F85}" type="datetimeFigureOut">
              <a:rPr lang="en-US"/>
              <a:pPr>
                <a:defRPr/>
              </a:pPr>
              <a:t>6/8/2020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220B8-89F7-40FD-8A49-6CA7FC3C37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F521F-73AA-4BC0-B18F-437EFC98437D}" type="datetimeFigureOut">
              <a:rPr lang="en-US"/>
              <a:pPr>
                <a:defRPr/>
              </a:pPr>
              <a:t>6/8/2020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FCFF4-8629-4B10-900C-536B8F7DEB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572FC-181D-43D2-B7B8-B79EA5075ACF}" type="datetimeFigureOut">
              <a:rPr lang="en-US"/>
              <a:pPr>
                <a:defRPr/>
              </a:pPr>
              <a:t>6/8/2020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7B6ED-C78B-4984-998E-63E921445E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63FA5-46D6-45BD-9CE0-85BED5E7A59B}" type="datetimeFigureOut">
              <a:rPr lang="en-US"/>
              <a:pPr>
                <a:defRPr/>
              </a:pPr>
              <a:t>6/8/2020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8BF80-7F29-477C-8434-DADD4EDF1D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4228C-4E95-4EB0-9751-D8D8577D0DF1}" type="datetimeFigureOut">
              <a:rPr lang="en-US"/>
              <a:pPr>
                <a:defRPr/>
              </a:pPr>
              <a:t>6/8/2020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4C58F-4896-4BD7-B35C-AD747291A1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BD853-0E36-4F61-B2AE-FC8A66E11423}" type="datetimeFigureOut">
              <a:rPr lang="en-US"/>
              <a:pPr>
                <a:defRPr/>
              </a:pPr>
              <a:t>6/8/2020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3366B-3539-46B6-B7B0-D4D953A164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36C14-B89A-404A-8D6B-53F447C2F0CD}" type="datetimeFigureOut">
              <a:rPr lang="en-US"/>
              <a:pPr>
                <a:defRPr/>
              </a:pPr>
              <a:t>6/8/2020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B136A-F041-4BFC-AD8E-6DC2D2C02E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19DDA4-26B2-4F3A-AEBC-B0985B4D16C3}" type="datetimeFigureOut">
              <a:rPr lang="en-US"/>
              <a:pPr>
                <a:defRPr/>
              </a:pPr>
              <a:t>6/8/2020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7CA713-EE7A-447B-A992-DFAF7B4B6B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05000"/>
            <a:ext cx="6400800" cy="2362200"/>
          </a:xfrm>
          <a:effectLst>
            <a:glow rad="635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b="1" noProof="1">
                <a:solidFill>
                  <a:schemeClr val="tx2"/>
                </a:solidFill>
                <a:sym typeface="+mn-ea"/>
              </a:rPr>
              <a:t>K Rajasekhar,</a:t>
            </a:r>
            <a:endParaRPr lang="en-US" b="1" noProof="1">
              <a:solidFill>
                <a:schemeClr val="tx2"/>
              </a:solidFill>
            </a:endParaRPr>
          </a:p>
          <a:p>
            <a:pPr>
              <a:defRPr/>
            </a:pPr>
            <a:r>
              <a:rPr lang="en-US" b="1" noProof="1">
                <a:solidFill>
                  <a:schemeClr val="tx2"/>
                </a:solidFill>
                <a:sym typeface="+mn-ea"/>
              </a:rPr>
              <a:t>Dy Director General ,</a:t>
            </a:r>
            <a:endParaRPr lang="en-US" b="1" noProof="1">
              <a:solidFill>
                <a:schemeClr val="tx2"/>
              </a:solidFill>
            </a:endParaRPr>
          </a:p>
          <a:p>
            <a:pPr>
              <a:defRPr/>
            </a:pPr>
            <a:r>
              <a:rPr lang="en-US" b="1" noProof="1">
                <a:solidFill>
                  <a:schemeClr val="tx2"/>
                </a:solidFill>
                <a:sym typeface="+mn-ea"/>
              </a:rPr>
              <a:t>State Informatics Officer</a:t>
            </a:r>
            <a:endParaRPr lang="en-US" b="1" noProof="1">
              <a:solidFill>
                <a:schemeClr val="tx2"/>
              </a:solidFill>
            </a:endParaRPr>
          </a:p>
          <a:p>
            <a:pPr>
              <a:defRPr/>
            </a:pPr>
            <a:r>
              <a:rPr lang="en-US" b="1" noProof="1">
                <a:solidFill>
                  <a:schemeClr val="tx2"/>
                </a:solidFill>
                <a:sym typeface="+mn-ea"/>
              </a:rPr>
              <a:t>and Head Centre for Data Governance</a:t>
            </a:r>
            <a:endParaRPr lang="en-US" b="1" noProof="1">
              <a:solidFill>
                <a:schemeClr val="tx2"/>
              </a:solidFill>
            </a:endParaRPr>
          </a:p>
          <a:p>
            <a:pPr>
              <a:defRPr/>
            </a:pPr>
            <a:r>
              <a:rPr lang="en-US" b="1" noProof="1">
                <a:solidFill>
                  <a:schemeClr val="tx2"/>
                </a:solidFill>
                <a:sym typeface="+mn-ea"/>
              </a:rPr>
              <a:t>NIC, MeitY, Govt of India.</a:t>
            </a:r>
            <a:endParaRPr lang="en-US" b="1" noProof="1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9906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Pharmacy Council of India</a:t>
            </a:r>
            <a:endParaRPr lang="en-IN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2400" b="1" dirty="0">
                <a:solidFill>
                  <a:schemeClr val="tx2"/>
                </a:solidFill>
              </a:rPr>
              <a:t>PCI Office Notes Prepared Successfully --  2111</a:t>
            </a:r>
            <a:endParaRPr lang="en-IN" sz="2400" b="1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64" y="1828800"/>
            <a:ext cx="8226972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32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2400" b="1" dirty="0">
                <a:solidFill>
                  <a:schemeClr val="tx2"/>
                </a:solidFill>
              </a:rPr>
              <a:t>Facility for entering the Decisions of EC Members  -- 0</a:t>
            </a:r>
            <a:endParaRPr lang="en-IN" sz="2400" b="1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6399"/>
            <a:ext cx="8229600" cy="480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37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2400" b="1" dirty="0">
                <a:solidFill>
                  <a:schemeClr val="tx2"/>
                </a:solidFill>
              </a:rPr>
              <a:t>The Approved Certificates Generated Successfully.</a:t>
            </a:r>
            <a:br>
              <a:rPr lang="en-IN" sz="2400" b="1" dirty="0">
                <a:solidFill>
                  <a:schemeClr val="tx2"/>
                </a:solidFill>
              </a:rPr>
            </a:br>
            <a:r>
              <a:rPr lang="en-IN" sz="2400" b="1" dirty="0">
                <a:solidFill>
                  <a:schemeClr val="tx2"/>
                </a:solidFill>
              </a:rPr>
              <a:t> 2019-20:  3387</a:t>
            </a:r>
            <a:br>
              <a:rPr lang="en-IN" sz="2400" b="1" dirty="0">
                <a:solidFill>
                  <a:schemeClr val="tx2"/>
                </a:solidFill>
              </a:rPr>
            </a:br>
            <a:r>
              <a:rPr lang="en-IN" sz="2400" b="1" dirty="0">
                <a:solidFill>
                  <a:schemeClr val="tx2"/>
                </a:solidFill>
              </a:rPr>
              <a:t> 2020-21:  213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4" y="1600200"/>
            <a:ext cx="8215745" cy="477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47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2400" b="1" dirty="0">
                <a:solidFill>
                  <a:schemeClr val="tx2"/>
                </a:solidFill>
              </a:rPr>
              <a:t>Number of Issues Resolved through Help Desk --  (780/786) </a:t>
            </a:r>
            <a:endParaRPr lang="en-IN" sz="2400" b="1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09" y="1752600"/>
            <a:ext cx="8201891" cy="480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96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2400" b="1" dirty="0">
                <a:solidFill>
                  <a:schemeClr val="tx2"/>
                </a:solidFill>
              </a:rPr>
              <a:t>Number of Students </a:t>
            </a:r>
            <a:r>
              <a:rPr lang="en-IN" sz="2400" b="1" dirty="0" err="1">
                <a:solidFill>
                  <a:schemeClr val="tx2"/>
                </a:solidFill>
              </a:rPr>
              <a:t>onboarded</a:t>
            </a:r>
            <a:r>
              <a:rPr lang="en-IN" sz="2400" b="1" dirty="0">
                <a:solidFill>
                  <a:schemeClr val="tx2"/>
                </a:solidFill>
              </a:rPr>
              <a:t> through the </a:t>
            </a:r>
            <a:r>
              <a:rPr lang="en-IN" sz="2400" b="1" dirty="0" smtClean="0">
                <a:solidFill>
                  <a:schemeClr val="tx2"/>
                </a:solidFill>
              </a:rPr>
              <a:t/>
            </a:r>
            <a:br>
              <a:rPr lang="en-IN" sz="2400" b="1" dirty="0" smtClean="0">
                <a:solidFill>
                  <a:schemeClr val="tx2"/>
                </a:solidFill>
              </a:rPr>
            </a:br>
            <a:r>
              <a:rPr lang="en-IN" sz="2400" b="1" dirty="0" smtClean="0">
                <a:solidFill>
                  <a:schemeClr val="tx2"/>
                </a:solidFill>
              </a:rPr>
              <a:t>Students </a:t>
            </a:r>
            <a:r>
              <a:rPr lang="en-IN" sz="2400" b="1" dirty="0">
                <a:solidFill>
                  <a:schemeClr val="tx2"/>
                </a:solidFill>
              </a:rPr>
              <a:t>Module -- 9693</a:t>
            </a:r>
            <a:endParaRPr lang="en-IN" sz="2400" b="1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4999"/>
            <a:ext cx="8229600" cy="480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31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3455"/>
            <a:ext cx="8229600" cy="1143000"/>
          </a:xfrm>
        </p:spPr>
        <p:txBody>
          <a:bodyPr/>
          <a:lstStyle/>
          <a:p>
            <a:r>
              <a:rPr lang="en-IN" sz="2400" b="1" dirty="0">
                <a:solidFill>
                  <a:schemeClr val="tx2"/>
                </a:solidFill>
              </a:rPr>
              <a:t> Number of Pharmacists  </a:t>
            </a:r>
            <a:r>
              <a:rPr lang="en-IN" sz="2400" b="1" dirty="0" err="1">
                <a:solidFill>
                  <a:schemeClr val="tx2"/>
                </a:solidFill>
              </a:rPr>
              <a:t>Onboarded</a:t>
            </a:r>
            <a:r>
              <a:rPr lang="en-IN" sz="2400" b="1" dirty="0">
                <a:solidFill>
                  <a:schemeClr val="tx2"/>
                </a:solidFill>
              </a:rPr>
              <a:t>  Online  -- 5583 </a:t>
            </a:r>
            <a:r>
              <a:rPr lang="en-IN" sz="2400" b="1" dirty="0" smtClean="0">
                <a:solidFill>
                  <a:schemeClr val="tx2"/>
                </a:solidFill>
              </a:rPr>
              <a:t/>
            </a:r>
            <a:br>
              <a:rPr lang="en-IN" sz="2400" b="1" dirty="0" smtClean="0">
                <a:solidFill>
                  <a:schemeClr val="tx2"/>
                </a:solidFill>
              </a:rPr>
            </a:br>
            <a:r>
              <a:rPr lang="en-IN" sz="2400" dirty="0">
                <a:solidFill>
                  <a:schemeClr val="tx2"/>
                </a:solidFill>
              </a:rPr>
              <a:t>Number of Pharmacists registrations Approved online by State Pharmacy Council Registrar -- 0 </a:t>
            </a:r>
            <a:r>
              <a:rPr lang="en-IN" sz="2400" b="1" dirty="0">
                <a:solidFill>
                  <a:schemeClr val="tx2"/>
                </a:solidFill>
              </a:rPr>
              <a:t/>
            </a:r>
            <a:br>
              <a:rPr lang="en-IN" sz="2400" b="1" dirty="0">
                <a:solidFill>
                  <a:schemeClr val="tx2"/>
                </a:solidFill>
              </a:rPr>
            </a:br>
            <a:r>
              <a:rPr lang="en-IN" sz="2400" b="1" dirty="0">
                <a:solidFill>
                  <a:schemeClr val="tx2"/>
                </a:solidFill>
              </a:rPr>
              <a:t/>
            </a:r>
            <a:br>
              <a:rPr lang="en-IN" sz="2400" b="1" dirty="0">
                <a:solidFill>
                  <a:schemeClr val="tx2"/>
                </a:solidFill>
              </a:rPr>
            </a:br>
            <a:endParaRPr lang="en-IN" sz="2400" b="1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36" y="1676400"/>
            <a:ext cx="8194964" cy="480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45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2400" b="1" dirty="0">
                <a:solidFill>
                  <a:schemeClr val="tx2"/>
                </a:solidFill>
              </a:rPr>
              <a:t>Number of Faculty </a:t>
            </a:r>
            <a:r>
              <a:rPr lang="en-IN" sz="2400" b="1" dirty="0" err="1">
                <a:solidFill>
                  <a:schemeClr val="tx2"/>
                </a:solidFill>
              </a:rPr>
              <a:t>Onboarded</a:t>
            </a:r>
            <a:r>
              <a:rPr lang="en-IN" sz="2400" b="1" dirty="0">
                <a:solidFill>
                  <a:schemeClr val="tx2"/>
                </a:solidFill>
              </a:rPr>
              <a:t> Successfully. -- 65160  </a:t>
            </a:r>
            <a:r>
              <a:rPr lang="en-IN" sz="2400" b="1" dirty="0" smtClean="0">
                <a:solidFill>
                  <a:schemeClr val="tx2"/>
                </a:solidFill>
              </a:rPr>
              <a:t/>
            </a:r>
            <a:br>
              <a:rPr lang="en-IN" sz="2400" b="1" dirty="0" smtClean="0">
                <a:solidFill>
                  <a:schemeClr val="tx2"/>
                </a:solidFill>
              </a:rPr>
            </a:br>
            <a:r>
              <a:rPr lang="en-IN" sz="2400" b="1" dirty="0">
                <a:solidFill>
                  <a:schemeClr val="tx2"/>
                </a:solidFill>
              </a:rPr>
              <a:t> Approved - 50233</a:t>
            </a:r>
            <a:endParaRPr lang="en-IN" sz="2400" b="1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44" y="1676400"/>
            <a:ext cx="8346911" cy="494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38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gotimetraining.com/wp-content/uploads/2012/12/Thank_You_2_-_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219200"/>
            <a:ext cx="4729163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800600"/>
            <a:ext cx="6400800" cy="1752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sekkhar@nic.in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76200"/>
            <a:ext cx="8229600" cy="1143000"/>
          </a:xfrm>
        </p:spPr>
        <p:txBody>
          <a:bodyPr/>
          <a:lstStyle/>
          <a:p>
            <a:r>
              <a:rPr lang="en-US" sz="3600" b="1" dirty="0">
                <a:solidFill>
                  <a:schemeClr val="tx2"/>
                </a:solidFill>
              </a:rPr>
              <a:t>Content</a:t>
            </a:r>
            <a:endParaRPr lang="en-IN" sz="36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6096000"/>
          </a:xfrm>
        </p:spPr>
        <p:txBody>
          <a:bodyPr/>
          <a:lstStyle/>
          <a:p>
            <a:pPr>
              <a:buAutoNum type="arabicPeriod"/>
            </a:pPr>
            <a:r>
              <a:rPr lang="en-IN" sz="1700" dirty="0" smtClean="0">
                <a:solidFill>
                  <a:schemeClr val="tx2">
                    <a:lumMod val="50000"/>
                  </a:schemeClr>
                </a:solidFill>
              </a:rPr>
              <a:t>Number </a:t>
            </a:r>
            <a:r>
              <a:rPr lang="en-IN" sz="1700" dirty="0">
                <a:solidFill>
                  <a:schemeClr val="tx2">
                    <a:lumMod val="50000"/>
                  </a:schemeClr>
                </a:solidFill>
              </a:rPr>
              <a:t>of Institutes </a:t>
            </a:r>
            <a:r>
              <a:rPr lang="en-IN" sz="1700" dirty="0" smtClean="0">
                <a:solidFill>
                  <a:schemeClr val="tx2">
                    <a:lumMod val="50000"/>
                  </a:schemeClr>
                </a:solidFill>
              </a:rPr>
              <a:t>Registered</a:t>
            </a:r>
          </a:p>
          <a:p>
            <a:pPr>
              <a:buAutoNum type="arabicPeriod"/>
            </a:pPr>
            <a:r>
              <a:rPr lang="en-IN" sz="1700" dirty="0" smtClean="0">
                <a:solidFill>
                  <a:schemeClr val="tx2">
                    <a:lumMod val="50000"/>
                  </a:schemeClr>
                </a:solidFill>
              </a:rPr>
              <a:t>Number </a:t>
            </a:r>
            <a:r>
              <a:rPr lang="en-IN" sz="1700" dirty="0">
                <a:solidFill>
                  <a:schemeClr val="tx2">
                    <a:lumMod val="50000"/>
                  </a:schemeClr>
                </a:solidFill>
              </a:rPr>
              <a:t>of SIFs submitted.</a:t>
            </a:r>
          </a:p>
          <a:p>
            <a:pPr>
              <a:buFont typeface="+mj-lt"/>
              <a:buAutoNum type="arabicPeriod"/>
            </a:pPr>
            <a:r>
              <a:rPr lang="en-IN" sz="1700" dirty="0" smtClean="0">
                <a:solidFill>
                  <a:schemeClr val="tx2">
                    <a:lumMod val="50000"/>
                  </a:schemeClr>
                </a:solidFill>
              </a:rPr>
              <a:t>Number </a:t>
            </a:r>
            <a:r>
              <a:rPr lang="en-IN" sz="1700" dirty="0">
                <a:solidFill>
                  <a:schemeClr val="tx2">
                    <a:lumMod val="50000"/>
                  </a:schemeClr>
                </a:solidFill>
              </a:rPr>
              <a:t>of Institutes Paid fee successfully</a:t>
            </a:r>
          </a:p>
          <a:p>
            <a:pPr>
              <a:buFont typeface="+mj-lt"/>
              <a:buAutoNum type="arabicPeriod"/>
            </a:pPr>
            <a:r>
              <a:rPr lang="en-IN" sz="1700" dirty="0" smtClean="0">
                <a:solidFill>
                  <a:schemeClr val="tx2">
                    <a:lumMod val="50000"/>
                  </a:schemeClr>
                </a:solidFill>
              </a:rPr>
              <a:t>Number </a:t>
            </a:r>
            <a:r>
              <a:rPr lang="en-IN" sz="1700" dirty="0">
                <a:solidFill>
                  <a:schemeClr val="tx2">
                    <a:lumMod val="50000"/>
                  </a:schemeClr>
                </a:solidFill>
              </a:rPr>
              <a:t>of SIFs scrutinized digitally.</a:t>
            </a:r>
          </a:p>
          <a:p>
            <a:pPr>
              <a:buFont typeface="+mj-lt"/>
              <a:buAutoNum type="arabicPeriod"/>
            </a:pPr>
            <a:r>
              <a:rPr lang="en-IN" sz="1700" dirty="0" smtClean="0">
                <a:solidFill>
                  <a:schemeClr val="tx2">
                    <a:lumMod val="50000"/>
                  </a:schemeClr>
                </a:solidFill>
              </a:rPr>
              <a:t>Number </a:t>
            </a:r>
            <a:r>
              <a:rPr lang="en-IN" sz="1700" dirty="0">
                <a:solidFill>
                  <a:schemeClr val="tx2">
                    <a:lumMod val="50000"/>
                  </a:schemeClr>
                </a:solidFill>
              </a:rPr>
              <a:t>of SIFs verified digitally.</a:t>
            </a:r>
          </a:p>
          <a:p>
            <a:pPr>
              <a:buFont typeface="+mj-lt"/>
              <a:buAutoNum type="arabicPeriod"/>
            </a:pPr>
            <a:r>
              <a:rPr lang="en-IN" sz="1700" dirty="0" smtClean="0">
                <a:solidFill>
                  <a:schemeClr val="tx2">
                    <a:lumMod val="50000"/>
                  </a:schemeClr>
                </a:solidFill>
              </a:rPr>
              <a:t>Number </a:t>
            </a:r>
            <a:r>
              <a:rPr lang="en-IN" sz="1700" dirty="0">
                <a:solidFill>
                  <a:schemeClr val="tx2">
                    <a:lumMod val="50000"/>
                  </a:schemeClr>
                </a:solidFill>
              </a:rPr>
              <a:t>of Inspectors </a:t>
            </a:r>
            <a:r>
              <a:rPr lang="en-IN" sz="1700" dirty="0" err="1">
                <a:solidFill>
                  <a:schemeClr val="tx2">
                    <a:lumMod val="50000"/>
                  </a:schemeClr>
                </a:solidFill>
              </a:rPr>
              <a:t>Onboarded</a:t>
            </a:r>
            <a:r>
              <a:rPr lang="en-IN" sz="1700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en-IN" sz="1700" dirty="0" smtClean="0">
                <a:solidFill>
                  <a:schemeClr val="tx2">
                    <a:lumMod val="50000"/>
                  </a:schemeClr>
                </a:solidFill>
              </a:rPr>
              <a:t>Number </a:t>
            </a:r>
            <a:r>
              <a:rPr lang="en-IN" sz="1700" dirty="0">
                <a:solidFill>
                  <a:schemeClr val="tx2">
                    <a:lumMod val="50000"/>
                  </a:schemeClr>
                </a:solidFill>
              </a:rPr>
              <a:t>of New Inspectors </a:t>
            </a:r>
            <a:r>
              <a:rPr lang="en-IN" sz="1700" dirty="0" err="1" smtClean="0">
                <a:solidFill>
                  <a:schemeClr val="tx2">
                    <a:lumMod val="50000"/>
                  </a:schemeClr>
                </a:solidFill>
              </a:rPr>
              <a:t>Onboarded</a:t>
            </a:r>
            <a:endParaRPr lang="en-IN" sz="17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+mj-lt"/>
              <a:buAutoNum type="arabicPeriod"/>
            </a:pPr>
            <a:r>
              <a:rPr lang="en-IN" sz="1700" dirty="0" smtClean="0">
                <a:solidFill>
                  <a:schemeClr val="tx2">
                    <a:lumMod val="50000"/>
                  </a:schemeClr>
                </a:solidFill>
              </a:rPr>
              <a:t>Number </a:t>
            </a:r>
            <a:r>
              <a:rPr lang="en-IN" sz="1700" dirty="0">
                <a:solidFill>
                  <a:schemeClr val="tx2">
                    <a:lumMod val="50000"/>
                  </a:schemeClr>
                </a:solidFill>
              </a:rPr>
              <a:t>of Inspections allocated </a:t>
            </a:r>
            <a:r>
              <a:rPr lang="en-IN" sz="1700" dirty="0" smtClean="0">
                <a:solidFill>
                  <a:schemeClr val="tx2">
                    <a:lumMod val="50000"/>
                  </a:schemeClr>
                </a:solidFill>
              </a:rPr>
              <a:t>automatically</a:t>
            </a:r>
            <a:endParaRPr lang="en-IN" sz="17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+mj-lt"/>
              <a:buAutoNum type="arabicPeriod"/>
            </a:pPr>
            <a:r>
              <a:rPr lang="en-IN" sz="1700" dirty="0" smtClean="0">
                <a:solidFill>
                  <a:schemeClr val="tx2">
                    <a:lumMod val="50000"/>
                  </a:schemeClr>
                </a:solidFill>
              </a:rPr>
              <a:t>Number </a:t>
            </a:r>
            <a:r>
              <a:rPr lang="en-IN" sz="1700" dirty="0">
                <a:solidFill>
                  <a:schemeClr val="tx2">
                    <a:lumMod val="50000"/>
                  </a:schemeClr>
                </a:solidFill>
              </a:rPr>
              <a:t>of Inspection Reports submitted digitally</a:t>
            </a:r>
            <a:r>
              <a:rPr lang="en-IN" sz="17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n-IN" sz="17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+mj-lt"/>
              <a:buAutoNum type="arabicPeriod"/>
            </a:pPr>
            <a:r>
              <a:rPr lang="en-IN" sz="1700" dirty="0" smtClean="0">
                <a:solidFill>
                  <a:schemeClr val="tx2">
                    <a:lumMod val="50000"/>
                  </a:schemeClr>
                </a:solidFill>
              </a:rPr>
              <a:t>The </a:t>
            </a:r>
            <a:r>
              <a:rPr lang="en-IN" sz="1700" dirty="0">
                <a:solidFill>
                  <a:schemeClr val="tx2">
                    <a:lumMod val="50000"/>
                  </a:schemeClr>
                </a:solidFill>
              </a:rPr>
              <a:t>PCI Office Notes Prepared Successfully </a:t>
            </a:r>
            <a:r>
              <a:rPr lang="en-IN" sz="1700" dirty="0" smtClean="0">
                <a:solidFill>
                  <a:schemeClr val="tx2">
                    <a:lumMod val="50000"/>
                  </a:schemeClr>
                </a:solidFill>
              </a:rPr>
              <a:t>-</a:t>
            </a:r>
            <a:endParaRPr lang="en-IN" sz="17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+mj-lt"/>
              <a:buAutoNum type="arabicPeriod"/>
            </a:pPr>
            <a:r>
              <a:rPr lang="en-IN" sz="1700" dirty="0" smtClean="0">
                <a:solidFill>
                  <a:schemeClr val="tx2">
                    <a:lumMod val="50000"/>
                  </a:schemeClr>
                </a:solidFill>
              </a:rPr>
              <a:t>Facility</a:t>
            </a:r>
            <a:r>
              <a:rPr lang="en-IN" sz="1700" dirty="0">
                <a:solidFill>
                  <a:schemeClr val="tx2">
                    <a:lumMod val="50000"/>
                  </a:schemeClr>
                </a:solidFill>
              </a:rPr>
              <a:t> for entering the Decisions of EC </a:t>
            </a:r>
            <a:r>
              <a:rPr lang="en-IN" sz="1700" dirty="0" smtClean="0">
                <a:solidFill>
                  <a:schemeClr val="tx2">
                    <a:lumMod val="50000"/>
                  </a:schemeClr>
                </a:solidFill>
              </a:rPr>
              <a:t>Members</a:t>
            </a:r>
            <a:endParaRPr lang="en-IN" sz="17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+mj-lt"/>
              <a:buAutoNum type="arabicPeriod"/>
            </a:pPr>
            <a:r>
              <a:rPr lang="en-IN" sz="1700" dirty="0" smtClean="0">
                <a:solidFill>
                  <a:schemeClr val="tx2">
                    <a:lumMod val="50000"/>
                  </a:schemeClr>
                </a:solidFill>
              </a:rPr>
              <a:t>The </a:t>
            </a:r>
            <a:r>
              <a:rPr lang="en-IN" sz="1700" dirty="0">
                <a:solidFill>
                  <a:schemeClr val="tx2">
                    <a:lumMod val="50000"/>
                  </a:schemeClr>
                </a:solidFill>
              </a:rPr>
              <a:t>Approved Certificates Generated Successfully</a:t>
            </a:r>
            <a:r>
              <a:rPr lang="en-IN" sz="17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n-IN" sz="17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+mj-lt"/>
              <a:buAutoNum type="arabicPeriod"/>
            </a:pPr>
            <a:r>
              <a:rPr lang="en-IN" sz="1700" dirty="0" smtClean="0">
                <a:solidFill>
                  <a:schemeClr val="tx2">
                    <a:lumMod val="50000"/>
                  </a:schemeClr>
                </a:solidFill>
              </a:rPr>
              <a:t>Number </a:t>
            </a:r>
            <a:r>
              <a:rPr lang="en-IN" sz="1700" dirty="0">
                <a:solidFill>
                  <a:schemeClr val="tx2">
                    <a:lumMod val="50000"/>
                  </a:schemeClr>
                </a:solidFill>
              </a:rPr>
              <a:t>of Issues Resolved through Help Desk</a:t>
            </a:r>
            <a:r>
              <a:rPr lang="en-IN" sz="17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n-IN" sz="17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+mj-lt"/>
              <a:buAutoNum type="arabicPeriod"/>
            </a:pPr>
            <a:r>
              <a:rPr lang="en-IN" sz="1700" dirty="0" smtClean="0">
                <a:solidFill>
                  <a:schemeClr val="tx2">
                    <a:lumMod val="50000"/>
                  </a:schemeClr>
                </a:solidFill>
              </a:rPr>
              <a:t>Number</a:t>
            </a:r>
            <a:r>
              <a:rPr lang="en-IN" sz="1700" dirty="0">
                <a:solidFill>
                  <a:schemeClr val="tx2">
                    <a:lumMod val="50000"/>
                  </a:schemeClr>
                </a:solidFill>
              </a:rPr>
              <a:t> of Students </a:t>
            </a:r>
            <a:r>
              <a:rPr lang="en-IN" sz="1700" dirty="0" err="1">
                <a:solidFill>
                  <a:schemeClr val="tx2">
                    <a:lumMod val="50000"/>
                  </a:schemeClr>
                </a:solidFill>
              </a:rPr>
              <a:t>onboarded</a:t>
            </a:r>
            <a:r>
              <a:rPr lang="en-IN" sz="1700" dirty="0">
                <a:solidFill>
                  <a:schemeClr val="tx2">
                    <a:lumMod val="50000"/>
                  </a:schemeClr>
                </a:solidFill>
              </a:rPr>
              <a:t> through the Students </a:t>
            </a:r>
            <a:r>
              <a:rPr lang="en-IN" sz="1700" dirty="0" smtClean="0">
                <a:solidFill>
                  <a:schemeClr val="tx2">
                    <a:lumMod val="50000"/>
                  </a:schemeClr>
                </a:solidFill>
              </a:rPr>
              <a:t>Module</a:t>
            </a:r>
            <a:endParaRPr lang="en-IN" sz="17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+mj-lt"/>
              <a:buAutoNum type="arabicPeriod"/>
            </a:pPr>
            <a:r>
              <a:rPr lang="en-IN" sz="1700" dirty="0" smtClean="0">
                <a:solidFill>
                  <a:schemeClr val="tx2">
                    <a:lumMod val="50000"/>
                  </a:schemeClr>
                </a:solidFill>
              </a:rPr>
              <a:t>Number </a:t>
            </a:r>
            <a:r>
              <a:rPr lang="en-IN" sz="1700" dirty="0">
                <a:solidFill>
                  <a:schemeClr val="tx2">
                    <a:lumMod val="50000"/>
                  </a:schemeClr>
                </a:solidFill>
              </a:rPr>
              <a:t>of Pharmacists  </a:t>
            </a:r>
            <a:r>
              <a:rPr lang="en-IN" sz="1700" dirty="0" err="1">
                <a:solidFill>
                  <a:schemeClr val="tx2">
                    <a:lumMod val="50000"/>
                  </a:schemeClr>
                </a:solidFill>
              </a:rPr>
              <a:t>Onboarded</a:t>
            </a:r>
            <a:r>
              <a:rPr lang="en-IN" sz="1700" dirty="0">
                <a:solidFill>
                  <a:schemeClr val="tx2">
                    <a:lumMod val="50000"/>
                  </a:schemeClr>
                </a:solidFill>
              </a:rPr>
              <a:t>  Online </a:t>
            </a:r>
            <a:r>
              <a:rPr lang="en-IN" sz="17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n-IN" sz="17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+mj-lt"/>
              <a:buAutoNum type="arabicPeriod"/>
            </a:pPr>
            <a:r>
              <a:rPr lang="en-IN" sz="1700" dirty="0" smtClean="0">
                <a:solidFill>
                  <a:schemeClr val="tx2">
                    <a:lumMod val="50000"/>
                  </a:schemeClr>
                </a:solidFill>
              </a:rPr>
              <a:t>Number </a:t>
            </a:r>
            <a:r>
              <a:rPr lang="en-IN" sz="1700" dirty="0">
                <a:solidFill>
                  <a:schemeClr val="tx2">
                    <a:lumMod val="50000"/>
                  </a:schemeClr>
                </a:solidFill>
              </a:rPr>
              <a:t>of Pharmacists registrations Approved online by State Pharmacy Council </a:t>
            </a:r>
            <a:r>
              <a:rPr lang="en-IN" sz="1700" dirty="0" smtClean="0">
                <a:solidFill>
                  <a:schemeClr val="tx2">
                    <a:lumMod val="50000"/>
                  </a:schemeClr>
                </a:solidFill>
              </a:rPr>
              <a:t>Registrar</a:t>
            </a:r>
            <a:endParaRPr lang="en-IN" sz="17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+mj-lt"/>
              <a:buAutoNum type="arabicPeriod"/>
            </a:pPr>
            <a:r>
              <a:rPr lang="en-IN" sz="1700" dirty="0" smtClean="0">
                <a:solidFill>
                  <a:schemeClr val="tx2">
                    <a:lumMod val="50000"/>
                  </a:schemeClr>
                </a:solidFill>
              </a:rPr>
              <a:t>Number </a:t>
            </a:r>
            <a:r>
              <a:rPr lang="en-IN" sz="1700" dirty="0">
                <a:solidFill>
                  <a:schemeClr val="tx2">
                    <a:lumMod val="50000"/>
                  </a:schemeClr>
                </a:solidFill>
              </a:rPr>
              <a:t>of Faculty </a:t>
            </a:r>
            <a:r>
              <a:rPr lang="en-IN" sz="1700" dirty="0" err="1">
                <a:solidFill>
                  <a:schemeClr val="tx2">
                    <a:lumMod val="50000"/>
                  </a:schemeClr>
                </a:solidFill>
              </a:rPr>
              <a:t>Onboarded</a:t>
            </a:r>
            <a:r>
              <a:rPr lang="en-IN" sz="1700" dirty="0">
                <a:solidFill>
                  <a:schemeClr val="tx2">
                    <a:lumMod val="50000"/>
                  </a:schemeClr>
                </a:solidFill>
              </a:rPr>
              <a:t> Successfully.</a:t>
            </a:r>
          </a:p>
        </p:txBody>
      </p:sp>
    </p:spTree>
    <p:extLst>
      <p:ext uri="{BB962C8B-B14F-4D97-AF65-F5344CB8AC3E}">
        <p14:creationId xmlns:p14="http://schemas.microsoft.com/office/powerpoint/2010/main" val="406510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143000"/>
          </a:xfrm>
        </p:spPr>
        <p:txBody>
          <a:bodyPr/>
          <a:lstStyle/>
          <a:p>
            <a:r>
              <a:rPr lang="en-US" sz="3200" b="1" dirty="0">
                <a:solidFill>
                  <a:schemeClr val="tx2"/>
                </a:solidFill>
              </a:rPr>
              <a:t>DIGI-</a:t>
            </a:r>
            <a:r>
              <a:rPr lang="en-US" sz="3200" b="1" dirty="0" err="1">
                <a:solidFill>
                  <a:schemeClr val="tx2"/>
                </a:solidFill>
              </a:rPr>
              <a:t>PHARMed</a:t>
            </a:r>
            <a:endParaRPr lang="en-IN" sz="32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32037"/>
            <a:ext cx="8229600" cy="4525963"/>
          </a:xfrm>
        </p:spPr>
        <p:txBody>
          <a:bodyPr/>
          <a:lstStyle/>
          <a:p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Introduced in 2019-20, developed by NIC,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Hyd</a:t>
            </a: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Digital Transformation</a:t>
            </a:r>
          </a:p>
          <a:p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Aim - To support and provide value to- PCI, Institutions, Faculty, Students, and the Profession</a:t>
            </a:r>
          </a:p>
          <a:p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Scalable, Flexible, Efficient, Proactive and Accurate</a:t>
            </a:r>
          </a:p>
        </p:txBody>
      </p:sp>
    </p:spTree>
    <p:extLst>
      <p:ext uri="{BB962C8B-B14F-4D97-AF65-F5344CB8AC3E}">
        <p14:creationId xmlns:p14="http://schemas.microsoft.com/office/powerpoint/2010/main" val="132422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IN" sz="2400" dirty="0">
                <a:solidFill>
                  <a:schemeClr val="tx2"/>
                </a:solidFill>
              </a:rPr>
              <a:t> </a:t>
            </a:r>
            <a:r>
              <a:rPr lang="en-IN" sz="2400" b="1" dirty="0">
                <a:solidFill>
                  <a:schemeClr val="tx2"/>
                </a:solidFill>
              </a:rPr>
              <a:t>Number of Institutes Registered  -- 4289</a:t>
            </a:r>
            <a:r>
              <a:rPr lang="en-IN" sz="2400" dirty="0">
                <a:solidFill>
                  <a:schemeClr val="tx2"/>
                </a:solidFill>
              </a:rPr>
              <a:t/>
            </a:r>
            <a:br>
              <a:rPr lang="en-IN" sz="2400" dirty="0">
                <a:solidFill>
                  <a:schemeClr val="tx2"/>
                </a:solidFill>
              </a:rPr>
            </a:br>
            <a:r>
              <a:rPr lang="en-IN" sz="2400" dirty="0" smtClean="0">
                <a:solidFill>
                  <a:schemeClr val="tx2"/>
                </a:solidFill>
              </a:rPr>
              <a:t>2019-20</a:t>
            </a:r>
            <a:r>
              <a:rPr lang="en-IN" sz="2400" dirty="0">
                <a:solidFill>
                  <a:schemeClr val="tx2"/>
                </a:solidFill>
              </a:rPr>
              <a:t>:   1625 (New),   2248 (Existing)</a:t>
            </a:r>
            <a:br>
              <a:rPr lang="en-IN" sz="2400" dirty="0">
                <a:solidFill>
                  <a:schemeClr val="tx2"/>
                </a:solidFill>
              </a:rPr>
            </a:br>
            <a:r>
              <a:rPr lang="en-IN" sz="2400" dirty="0">
                <a:solidFill>
                  <a:schemeClr val="tx2"/>
                </a:solidFill>
              </a:rPr>
              <a:t>2020-21:   387 (New),    29 (Existing)</a:t>
            </a:r>
            <a:br>
              <a:rPr lang="en-IN" sz="2400" dirty="0">
                <a:solidFill>
                  <a:schemeClr val="tx2"/>
                </a:solidFill>
              </a:rPr>
            </a:br>
            <a:endParaRPr lang="en-IN" sz="2400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40" y="1828800"/>
            <a:ext cx="784411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92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855"/>
            <a:ext cx="8229600" cy="1143000"/>
          </a:xfrm>
        </p:spPr>
        <p:txBody>
          <a:bodyPr/>
          <a:lstStyle/>
          <a:p>
            <a:r>
              <a:rPr lang="en-IN" sz="2400" b="1" dirty="0">
                <a:solidFill>
                  <a:schemeClr val="tx2"/>
                </a:solidFill>
              </a:rPr>
              <a:t>Number of SIFs submitted.   --     3760</a:t>
            </a:r>
            <a:endParaRPr lang="en-IN" sz="2400" b="1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71600"/>
            <a:ext cx="8077200" cy="476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66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2400" b="1" dirty="0">
                <a:solidFill>
                  <a:schemeClr val="tx2"/>
                </a:solidFill>
              </a:rPr>
              <a:t> Number of Institutes Paid fee successfully -- 3667</a:t>
            </a:r>
            <a:r>
              <a:rPr lang="en-IN" sz="2400" dirty="0">
                <a:solidFill>
                  <a:schemeClr val="tx2"/>
                </a:solidFill>
              </a:rPr>
              <a:t/>
            </a:r>
            <a:br>
              <a:rPr lang="en-IN" sz="2400" dirty="0">
                <a:solidFill>
                  <a:schemeClr val="tx2"/>
                </a:solidFill>
              </a:rPr>
            </a:br>
            <a:r>
              <a:rPr lang="en-IN" sz="2400" dirty="0" smtClean="0">
                <a:solidFill>
                  <a:schemeClr val="tx2"/>
                </a:solidFill>
              </a:rPr>
              <a:t>2019-20</a:t>
            </a:r>
            <a:r>
              <a:rPr lang="en-IN" sz="2400" dirty="0">
                <a:solidFill>
                  <a:schemeClr val="tx2"/>
                </a:solidFill>
              </a:rPr>
              <a:t>:   1330 (New),   2127 (Existing)</a:t>
            </a:r>
            <a:br>
              <a:rPr lang="en-IN" sz="2400" dirty="0">
                <a:solidFill>
                  <a:schemeClr val="tx2"/>
                </a:solidFill>
              </a:rPr>
            </a:br>
            <a:r>
              <a:rPr lang="en-IN" sz="2400" dirty="0">
                <a:solidFill>
                  <a:schemeClr val="tx2"/>
                </a:solidFill>
              </a:rPr>
              <a:t>2020-21:   440 (New),    3227 (Existing)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91" y="1828800"/>
            <a:ext cx="8271623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2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2400" b="1" dirty="0" smtClean="0">
                <a:solidFill>
                  <a:schemeClr val="tx2"/>
                </a:solidFill>
              </a:rPr>
              <a:t>Number </a:t>
            </a:r>
            <a:r>
              <a:rPr lang="en-IN" sz="2400" b="1" dirty="0">
                <a:solidFill>
                  <a:schemeClr val="tx2"/>
                </a:solidFill>
              </a:rPr>
              <a:t>of SIFs scrutinized digitally.  -- 3657</a:t>
            </a:r>
            <a:br>
              <a:rPr lang="en-IN" sz="2400" b="1" dirty="0">
                <a:solidFill>
                  <a:schemeClr val="tx2"/>
                </a:solidFill>
              </a:rPr>
            </a:br>
            <a:r>
              <a:rPr lang="en-IN" sz="2400" b="1" dirty="0" smtClean="0">
                <a:solidFill>
                  <a:schemeClr val="tx2"/>
                </a:solidFill>
              </a:rPr>
              <a:t>Number </a:t>
            </a:r>
            <a:r>
              <a:rPr lang="en-IN" sz="2400" b="1" dirty="0">
                <a:solidFill>
                  <a:schemeClr val="tx2"/>
                </a:solidFill>
              </a:rPr>
              <a:t>of SIFs verified digitally. -- 3185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45" y="1752600"/>
            <a:ext cx="8215745" cy="482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42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2400" b="1" dirty="0">
                <a:solidFill>
                  <a:schemeClr val="tx2"/>
                </a:solidFill>
              </a:rPr>
              <a:t>Number of Inspectors </a:t>
            </a:r>
            <a:r>
              <a:rPr lang="en-IN" sz="2400" b="1" dirty="0" err="1">
                <a:solidFill>
                  <a:schemeClr val="tx2"/>
                </a:solidFill>
              </a:rPr>
              <a:t>Onboarded</a:t>
            </a:r>
            <a:r>
              <a:rPr lang="en-IN" sz="2400" b="1" dirty="0">
                <a:solidFill>
                  <a:schemeClr val="tx2"/>
                </a:solidFill>
              </a:rPr>
              <a:t>.  -- </a:t>
            </a:r>
            <a:r>
              <a:rPr lang="en-IN" sz="2400" b="1" dirty="0" smtClean="0">
                <a:solidFill>
                  <a:schemeClr val="tx2"/>
                </a:solidFill>
              </a:rPr>
              <a:t>1804,</a:t>
            </a:r>
            <a:r>
              <a:rPr lang="en-IN" sz="2400" b="1" dirty="0">
                <a:solidFill>
                  <a:schemeClr val="tx2"/>
                </a:solidFill>
              </a:rPr>
              <a:t>   Approved - </a:t>
            </a:r>
            <a:r>
              <a:rPr lang="en-IN" sz="2400" b="1" dirty="0" smtClean="0">
                <a:solidFill>
                  <a:schemeClr val="tx2"/>
                </a:solidFill>
              </a:rPr>
              <a:t>1542</a:t>
            </a:r>
            <a:r>
              <a:rPr lang="en-IN" sz="2400" b="1" dirty="0">
                <a:solidFill>
                  <a:schemeClr val="tx2"/>
                </a:solidFill>
              </a:rPr>
              <a:t/>
            </a:r>
            <a:br>
              <a:rPr lang="en-IN" sz="2400" b="1" dirty="0">
                <a:solidFill>
                  <a:schemeClr val="tx2"/>
                </a:solidFill>
              </a:rPr>
            </a:br>
            <a:r>
              <a:rPr lang="en-IN" sz="2400" b="1" dirty="0" smtClean="0">
                <a:solidFill>
                  <a:schemeClr val="tx2"/>
                </a:solidFill>
              </a:rPr>
              <a:t> </a:t>
            </a:r>
            <a:r>
              <a:rPr lang="en-IN" sz="2400" b="1" dirty="0">
                <a:solidFill>
                  <a:schemeClr val="tx2"/>
                </a:solidFill>
              </a:rPr>
              <a:t>Number of New Inspectors </a:t>
            </a:r>
            <a:r>
              <a:rPr lang="en-IN" sz="2400" b="1" dirty="0" err="1">
                <a:solidFill>
                  <a:schemeClr val="tx2"/>
                </a:solidFill>
              </a:rPr>
              <a:t>Onboarded</a:t>
            </a:r>
            <a:r>
              <a:rPr lang="en-IN" sz="2400" b="1" dirty="0">
                <a:solidFill>
                  <a:schemeClr val="tx2"/>
                </a:solidFill>
              </a:rPr>
              <a:t>  -- 45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94164"/>
            <a:ext cx="8229600" cy="478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91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2400" b="1" dirty="0" smtClean="0">
                <a:solidFill>
                  <a:schemeClr val="tx2"/>
                </a:solidFill>
              </a:rPr>
              <a:t> </a:t>
            </a:r>
            <a:r>
              <a:rPr lang="en-IN" sz="2400" b="1" dirty="0">
                <a:solidFill>
                  <a:schemeClr val="tx2"/>
                </a:solidFill>
              </a:rPr>
              <a:t>Number of Inspections allocated automatically -- 3215</a:t>
            </a:r>
            <a:br>
              <a:rPr lang="en-IN" sz="2400" b="1" dirty="0">
                <a:solidFill>
                  <a:schemeClr val="tx2"/>
                </a:solidFill>
              </a:rPr>
            </a:br>
            <a:r>
              <a:rPr lang="en-IN" sz="2400" b="1" dirty="0" smtClean="0">
                <a:solidFill>
                  <a:schemeClr val="tx2"/>
                </a:solidFill>
              </a:rPr>
              <a:t> </a:t>
            </a:r>
            <a:r>
              <a:rPr lang="en-IN" sz="2400" b="1" dirty="0">
                <a:solidFill>
                  <a:schemeClr val="tx2"/>
                </a:solidFill>
              </a:rPr>
              <a:t>Number of Inspection Reports submitted digitally -- 1926</a:t>
            </a:r>
            <a:br>
              <a:rPr lang="en-IN" sz="2400" b="1" dirty="0">
                <a:solidFill>
                  <a:schemeClr val="tx2"/>
                </a:solidFill>
              </a:rPr>
            </a:br>
            <a:endParaRPr lang="en-IN" sz="2400" b="1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52599"/>
            <a:ext cx="8229600" cy="4843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97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2655</TotalTime>
  <Words>180</Words>
  <Application>Microsoft Office PowerPoint</Application>
  <PresentationFormat>On-screen Show (4:3)</PresentationFormat>
  <Paragraphs>43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PowerPoint Presentation</vt:lpstr>
      <vt:lpstr>Content</vt:lpstr>
      <vt:lpstr>DIGI-PHARMed</vt:lpstr>
      <vt:lpstr> Number of Institutes Registered  -- 4289 2019-20:   1625 (New),   2248 (Existing) 2020-21:   387 (New),    29 (Existing) </vt:lpstr>
      <vt:lpstr>Number of SIFs submitted.   --     3760</vt:lpstr>
      <vt:lpstr> Number of Institutes Paid fee successfully -- 3667 2019-20:   1330 (New),   2127 (Existing) 2020-21:   440 (New),    3227 (Existing)</vt:lpstr>
      <vt:lpstr>Number of SIFs scrutinized digitally.  -- 3657 Number of SIFs verified digitally. -- 3185</vt:lpstr>
      <vt:lpstr>Number of Inspectors Onboarded.  -- 1804,   Approved - 1542  Number of New Inspectors Onboarded  -- 45 </vt:lpstr>
      <vt:lpstr> Number of Inspections allocated automatically -- 3215  Number of Inspection Reports submitted digitally -- 1926 </vt:lpstr>
      <vt:lpstr>PCI Office Notes Prepared Successfully --  2111</vt:lpstr>
      <vt:lpstr>Facility for entering the Decisions of EC Members  -- 0</vt:lpstr>
      <vt:lpstr>The Approved Certificates Generated Successfully.  2019-20:  3387  2020-21:  213</vt:lpstr>
      <vt:lpstr>Number of Issues Resolved through Help Desk --  (780/786) </vt:lpstr>
      <vt:lpstr>Number of Students onboarded through the  Students Module -- 9693</vt:lpstr>
      <vt:lpstr> Number of Pharmacists  Onboarded  Online  -- 5583  Number of Pharmacists registrations Approved online by State Pharmacy Council Registrar -- 0   </vt:lpstr>
      <vt:lpstr>Number of Faculty Onboarded Successfully. -- 65160    Approved - 50233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 design</dc:creator>
  <cp:lastModifiedBy>Windows User</cp:lastModifiedBy>
  <cp:revision>547</cp:revision>
  <dcterms:created xsi:type="dcterms:W3CDTF">2016-03-01T09:50:29Z</dcterms:created>
  <dcterms:modified xsi:type="dcterms:W3CDTF">2020-06-08T20:35:49Z</dcterms:modified>
</cp:coreProperties>
</file>